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104"/>
  </p:notesMasterIdLst>
  <p:handoutMasterIdLst>
    <p:handoutMasterId r:id="rId105"/>
  </p:handoutMasterIdLst>
  <p:sldIdLst>
    <p:sldId id="319" r:id="rId2"/>
    <p:sldId id="312" r:id="rId3"/>
    <p:sldId id="308" r:id="rId4"/>
    <p:sldId id="1469" r:id="rId5"/>
    <p:sldId id="1470" r:id="rId6"/>
    <p:sldId id="1471" r:id="rId7"/>
    <p:sldId id="1472" r:id="rId8"/>
    <p:sldId id="1473" r:id="rId9"/>
    <p:sldId id="1474" r:id="rId10"/>
    <p:sldId id="1475" r:id="rId11"/>
    <p:sldId id="1476" r:id="rId12"/>
    <p:sldId id="1424" r:id="rId13"/>
    <p:sldId id="1452" r:id="rId14"/>
    <p:sldId id="1453" r:id="rId15"/>
    <p:sldId id="1454" r:id="rId16"/>
    <p:sldId id="1427" r:id="rId17"/>
    <p:sldId id="1455" r:id="rId18"/>
    <p:sldId id="1426" r:id="rId19"/>
    <p:sldId id="1456" r:id="rId20"/>
    <p:sldId id="1457" r:id="rId21"/>
    <p:sldId id="1458" r:id="rId22"/>
    <p:sldId id="1428" r:id="rId23"/>
    <p:sldId id="1459" r:id="rId24"/>
    <p:sldId id="1460" r:id="rId25"/>
    <p:sldId id="1461" r:id="rId26"/>
    <p:sldId id="1462" r:id="rId27"/>
    <p:sldId id="1477" r:id="rId28"/>
    <p:sldId id="1429" r:id="rId29"/>
    <p:sldId id="1463" r:id="rId30"/>
    <p:sldId id="1464" r:id="rId31"/>
    <p:sldId id="1430" r:id="rId32"/>
    <p:sldId id="1465" r:id="rId33"/>
    <p:sldId id="1466" r:id="rId34"/>
    <p:sldId id="1467" r:id="rId35"/>
    <p:sldId id="1478" r:id="rId36"/>
    <p:sldId id="1468" r:id="rId37"/>
    <p:sldId id="1479" r:id="rId38"/>
    <p:sldId id="1451" r:id="rId39"/>
    <p:sldId id="1480" r:id="rId40"/>
    <p:sldId id="1450" r:id="rId41"/>
    <p:sldId id="1481" r:id="rId42"/>
    <p:sldId id="1449" r:id="rId43"/>
    <p:sldId id="1431" r:id="rId44"/>
    <p:sldId id="1423" r:id="rId45"/>
    <p:sldId id="1432" r:id="rId46"/>
    <p:sldId id="1433" r:id="rId47"/>
    <p:sldId id="1448" r:id="rId48"/>
    <p:sldId id="1482" r:id="rId49"/>
    <p:sldId id="1483" r:id="rId50"/>
    <p:sldId id="1484" r:id="rId51"/>
    <p:sldId id="1485" r:id="rId52"/>
    <p:sldId id="1486" r:id="rId53"/>
    <p:sldId id="1487" r:id="rId54"/>
    <p:sldId id="1447" r:id="rId55"/>
    <p:sldId id="1446" r:id="rId56"/>
    <p:sldId id="1445" r:id="rId57"/>
    <p:sldId id="1444" r:id="rId58"/>
    <p:sldId id="1488" r:id="rId59"/>
    <p:sldId id="1443" r:id="rId60"/>
    <p:sldId id="1434" r:id="rId61"/>
    <p:sldId id="1489" r:id="rId62"/>
    <p:sldId id="1490" r:id="rId63"/>
    <p:sldId id="1435" r:id="rId64"/>
    <p:sldId id="1491" r:id="rId65"/>
    <p:sldId id="1492" r:id="rId66"/>
    <p:sldId id="1493" r:id="rId67"/>
    <p:sldId id="1494" r:id="rId68"/>
    <p:sldId id="1442" r:id="rId69"/>
    <p:sldId id="1441" r:id="rId70"/>
    <p:sldId id="1495" r:id="rId71"/>
    <p:sldId id="1437" r:id="rId72"/>
    <p:sldId id="1440" r:id="rId73"/>
    <p:sldId id="1505" r:id="rId74"/>
    <p:sldId id="1506" r:id="rId75"/>
    <p:sldId id="1507" r:id="rId76"/>
    <p:sldId id="1438" r:id="rId77"/>
    <p:sldId id="1508" r:id="rId78"/>
    <p:sldId id="1510" r:id="rId79"/>
    <p:sldId id="1509" r:id="rId80"/>
    <p:sldId id="1496" r:id="rId81"/>
    <p:sldId id="1497" r:id="rId82"/>
    <p:sldId id="1498" r:id="rId83"/>
    <p:sldId id="1499" r:id="rId84"/>
    <p:sldId id="1500" r:id="rId85"/>
    <p:sldId id="1501" r:id="rId86"/>
    <p:sldId id="1502" r:id="rId87"/>
    <p:sldId id="1503" r:id="rId88"/>
    <p:sldId id="1504" r:id="rId89"/>
    <p:sldId id="1439" r:id="rId90"/>
    <p:sldId id="1511" r:id="rId91"/>
    <p:sldId id="1516" r:id="rId92"/>
    <p:sldId id="1517" r:id="rId93"/>
    <p:sldId id="1436" r:id="rId94"/>
    <p:sldId id="1512" r:id="rId95"/>
    <p:sldId id="1513" r:id="rId96"/>
    <p:sldId id="1514" r:id="rId97"/>
    <p:sldId id="1515" r:id="rId98"/>
    <p:sldId id="1422" r:id="rId99"/>
    <p:sldId id="1518" r:id="rId100"/>
    <p:sldId id="1519" r:id="rId101"/>
    <p:sldId id="1520" r:id="rId102"/>
    <p:sldId id="1522" r:id="rId103"/>
  </p:sldIdLst>
  <p:sldSz cx="9144000" cy="6858000" type="screen4x3"/>
  <p:notesSz cx="6858000" cy="9144000"/>
  <p:custDataLst>
    <p:tags r:id="rId10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93B8"/>
    <a:srgbClr val="90CFDF"/>
    <a:srgbClr val="319095"/>
    <a:srgbClr val="074996"/>
    <a:srgbClr val="595959"/>
    <a:srgbClr val="4472C4"/>
    <a:srgbClr val="F30017"/>
    <a:srgbClr val="FFAFBA"/>
    <a:srgbClr val="FF7F94"/>
    <a:srgbClr val="F66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50" autoAdjust="0"/>
    <p:restoredTop sz="89414" autoAdjust="0"/>
  </p:normalViewPr>
  <p:slideViewPr>
    <p:cSldViewPr snapToGrid="0">
      <p:cViewPr varScale="1">
        <p:scale>
          <a:sx n="88" d="100"/>
          <a:sy n="88" d="100"/>
        </p:scale>
        <p:origin x="1224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presProps" Target="pres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gs" Target="tags/tag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heme" Target="theme/theme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82CDD52-2B46-7B49-842A-AA53AB730B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623352-C90C-D24C-B8BE-556D56966B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E3F03F-04C0-3B4C-98EF-4B591385F5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CBB3D-2EBA-9D4F-8423-81DDA5C260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6994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2A66C-1DB6-E44E-9EB9-C3C62BDEBC05}" type="datetimeFigureOut">
              <a:rPr kumimoji="1" lang="zh-CN" altLang="en-US" smtClean="0"/>
              <a:t>2021/2/27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7D336-4BC6-EE4C-BD27-9292C4CE84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7510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0649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1047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0505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18223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349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4.jpeg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40572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BE567D6C-98E0-4DEF-8A74-6182ECC626BB}"/>
              </a:ext>
            </a:extLst>
          </p:cNvPr>
          <p:cNvSpPr/>
          <p:nvPr userDrawn="1"/>
        </p:nvSpPr>
        <p:spPr>
          <a:xfrm>
            <a:off x="5144516" y="6371963"/>
            <a:ext cx="1228061" cy="372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EF0BFE3-E035-4DB9-A3D2-B8F99D35F0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843" y="1130301"/>
            <a:ext cx="5334121" cy="2177314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algn="l">
              <a:lnSpc>
                <a:spcPct val="120000"/>
              </a:lnSpc>
              <a:defRPr sz="33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F0F1B1-16C1-47F5-83C1-E23FF7DB0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457" y="3307615"/>
            <a:ext cx="5344508" cy="50845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lnSpc>
                <a:spcPct val="120000"/>
              </a:lnSpc>
              <a:buNone/>
              <a:defRPr sz="135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14" name="文本占位符 113">
            <a:extLst>
              <a:ext uri="{FF2B5EF4-FFF2-40B4-BE49-F238E27FC236}">
                <a16:creationId xmlns:a16="http://schemas.microsoft.com/office/drawing/2014/main" id="{1D042017-EA01-0746-A58F-259DD19AD3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2457" y="4102632"/>
            <a:ext cx="5319713" cy="2031468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B266384C-2791-0F43-9817-F81B103A739A}"/>
              </a:ext>
            </a:extLst>
          </p:cNvPr>
          <p:cNvSpPr/>
          <p:nvPr userDrawn="1"/>
        </p:nvSpPr>
        <p:spPr>
          <a:xfrm>
            <a:off x="9010520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pic>
        <p:nvPicPr>
          <p:cNvPr id="110" name="图片 109">
            <a:extLst>
              <a:ext uri="{FF2B5EF4-FFF2-40B4-BE49-F238E27FC236}">
                <a16:creationId xmlns:a16="http://schemas.microsoft.com/office/drawing/2014/main" id="{AD8D2358-BAA6-4DCB-8F50-C483277FD6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"/>
                    </a14:imgEffect>
                    <a14:imgEffect>
                      <a14:sharpenSoften amoun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291" y="3307615"/>
            <a:ext cx="1777868" cy="1907934"/>
          </a:xfrm>
          <a:prstGeom prst="rect">
            <a:avLst/>
          </a:prstGeom>
          <a:noFill/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66B964F-49E7-464C-91A8-5BC6EE9B501C}"/>
              </a:ext>
            </a:extLst>
          </p:cNvPr>
          <p:cNvSpPr/>
          <p:nvPr userDrawn="1"/>
        </p:nvSpPr>
        <p:spPr>
          <a:xfrm>
            <a:off x="1" y="0"/>
            <a:ext cx="6372576" cy="1047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F6AFDF3-2EF5-4164-84E3-0E702C77CCA8}"/>
              </a:ext>
            </a:extLst>
          </p:cNvPr>
          <p:cNvSpPr/>
          <p:nvPr userDrawn="1"/>
        </p:nvSpPr>
        <p:spPr>
          <a:xfrm>
            <a:off x="5700686" y="754851"/>
            <a:ext cx="567093" cy="18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DF3EA38-E8BD-4561-A872-5E65122F6F34}"/>
              </a:ext>
            </a:extLst>
          </p:cNvPr>
          <p:cNvSpPr/>
          <p:nvPr userDrawn="1"/>
        </p:nvSpPr>
        <p:spPr>
          <a:xfrm>
            <a:off x="5237018" y="6177519"/>
            <a:ext cx="1083411" cy="243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2" name="图片占位符 7">
            <a:extLst>
              <a:ext uri="{FF2B5EF4-FFF2-40B4-BE49-F238E27FC236}">
                <a16:creationId xmlns:a16="http://schemas.microsoft.com/office/drawing/2014/main" id="{1D366FF6-F4E4-4D2C-AAF8-F80B2CC511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61127" y="0"/>
            <a:ext cx="3058667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sp>
        <p:nvSpPr>
          <p:cNvPr id="230" name="任意形状 229">
            <a:extLst>
              <a:ext uri="{FF2B5EF4-FFF2-40B4-BE49-F238E27FC236}">
                <a16:creationId xmlns:a16="http://schemas.microsoft.com/office/drawing/2014/main" id="{871B02A7-EF6F-134C-B920-6B76573B7D8C}"/>
              </a:ext>
            </a:extLst>
          </p:cNvPr>
          <p:cNvSpPr/>
          <p:nvPr userDrawn="1"/>
        </p:nvSpPr>
        <p:spPr>
          <a:xfrm>
            <a:off x="5859407" y="-86497"/>
            <a:ext cx="3202595" cy="7027086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B583EDF-1FB2-46BF-8E0F-F37E0204822B}"/>
              </a:ext>
            </a:extLst>
          </p:cNvPr>
          <p:cNvGrpSpPr/>
          <p:nvPr userDrawn="1"/>
        </p:nvGrpSpPr>
        <p:grpSpPr>
          <a:xfrm>
            <a:off x="-1870807" y="111771"/>
            <a:ext cx="7939086" cy="968457"/>
            <a:chOff x="-1870807" y="111771"/>
            <a:chExt cx="7939086" cy="968457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0CF5262D-E87E-47DF-8AC6-2D6253A145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00" y="11177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8" name="副标题 2">
              <a:extLst>
                <a:ext uri="{FF2B5EF4-FFF2-40B4-BE49-F238E27FC236}">
                  <a16:creationId xmlns:a16="http://schemas.microsoft.com/office/drawing/2014/main" id="{CCCC069B-DAD5-4877-9C2E-ED970B23F34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-1870807" y="571776"/>
              <a:ext cx="7939086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30722" name="Picture 2">
              <a:extLst>
                <a:ext uri="{FF2B5EF4-FFF2-40B4-BE49-F238E27FC236}">
                  <a16:creationId xmlns:a16="http://schemas.microsoft.com/office/drawing/2014/main" id="{9D39FAD1-1AE4-4DB0-BA47-7E24A7685EE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6962" y="207266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0" name="图片 19" descr="图片包含 动物, 黑暗, 飞行, 亮&#10;&#10;描述已自动生成">
            <a:extLst>
              <a:ext uri="{FF2B5EF4-FFF2-40B4-BE49-F238E27FC236}">
                <a16:creationId xmlns:a16="http://schemas.microsoft.com/office/drawing/2014/main" id="{2F5046F9-E527-46F5-BE1C-8543AD17A2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5" t="27502" r="27709" b="25335"/>
          <a:stretch/>
        </p:blipFill>
        <p:spPr>
          <a:xfrm rot="20969388" flipH="1">
            <a:off x="6161032" y="3524728"/>
            <a:ext cx="2636515" cy="2783574"/>
          </a:xfrm>
          <a:prstGeom prst="rect">
            <a:avLst/>
          </a:prstGeom>
        </p:spPr>
      </p:pic>
      <p:pic>
        <p:nvPicPr>
          <p:cNvPr id="21" name="图片 20" descr="图片包含 飞行, 户外, 动物, 黑暗&#10;&#10;描述已自动生成">
            <a:extLst>
              <a:ext uri="{FF2B5EF4-FFF2-40B4-BE49-F238E27FC236}">
                <a16:creationId xmlns:a16="http://schemas.microsoft.com/office/drawing/2014/main" id="{FCF49223-7BE9-43B8-9D8D-6E1EB5F05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 flipH="1">
            <a:off x="7636995" y="3008504"/>
            <a:ext cx="1133845" cy="68425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09AC23E-7C79-4710-9879-1BB72171B47F}"/>
              </a:ext>
            </a:extLst>
          </p:cNvPr>
          <p:cNvSpPr/>
          <p:nvPr userDrawn="1"/>
        </p:nvSpPr>
        <p:spPr>
          <a:xfrm>
            <a:off x="24206" y="63324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BF335F7-E8D0-423F-8AC5-730B2C87BC20}"/>
              </a:ext>
            </a:extLst>
          </p:cNvPr>
          <p:cNvSpPr/>
          <p:nvPr userDrawn="1"/>
        </p:nvSpPr>
        <p:spPr>
          <a:xfrm>
            <a:off x="897742" y="195452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56657" y="152481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31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1A2EB76-5181-4BF6-959D-25A67C426BF1}"/>
              </a:ext>
            </a:extLst>
          </p:cNvPr>
          <p:cNvSpPr/>
          <p:nvPr userDrawn="1"/>
        </p:nvSpPr>
        <p:spPr>
          <a:xfrm>
            <a:off x="2751644" y="-30098"/>
            <a:ext cx="6392356" cy="61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D0AF157-135E-5B48-83D7-67D478F83CDC}"/>
              </a:ext>
            </a:extLst>
          </p:cNvPr>
          <p:cNvSpPr/>
          <p:nvPr userDrawn="1"/>
        </p:nvSpPr>
        <p:spPr>
          <a:xfrm>
            <a:off x="-9485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B99CD373-9A19-B145-9F82-758C4568C2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164064" y="0"/>
            <a:ext cx="3072872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9CD7EF8E-C973-F549-8D89-2BDFF14D89D4}"/>
              </a:ext>
            </a:extLst>
          </p:cNvPr>
          <p:cNvSpPr/>
          <p:nvPr userDrawn="1"/>
        </p:nvSpPr>
        <p:spPr>
          <a:xfrm flipH="1">
            <a:off x="73524" y="-98854"/>
            <a:ext cx="3249529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图片占位符 7">
            <a:extLst>
              <a:ext uri="{FF2B5EF4-FFF2-40B4-BE49-F238E27FC236}">
                <a16:creationId xmlns:a16="http://schemas.microsoft.com/office/drawing/2014/main" id="{183BAD50-F315-4439-9DD3-78F8DF3056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4303" y="-90722"/>
            <a:ext cx="3139863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CA3AD8D2-F0CE-48FE-BE13-EE6B8336F6D6}"/>
              </a:ext>
            </a:extLst>
          </p:cNvPr>
          <p:cNvGrpSpPr/>
          <p:nvPr userDrawn="1"/>
        </p:nvGrpSpPr>
        <p:grpSpPr>
          <a:xfrm>
            <a:off x="5627500" y="179918"/>
            <a:ext cx="3352436" cy="946076"/>
            <a:chOff x="5639533" y="1"/>
            <a:chExt cx="3352436" cy="94607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4531A01-D111-44DD-8AF7-3F424DBBC12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4354" y="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3" name="副标题 2">
              <a:extLst>
                <a:ext uri="{FF2B5EF4-FFF2-40B4-BE49-F238E27FC236}">
                  <a16:creationId xmlns:a16="http://schemas.microsoft.com/office/drawing/2014/main" id="{5DB67CCF-68D1-4AC3-9150-7810CD924B4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639533" y="437625"/>
              <a:ext cx="2460780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BE194255-7866-41D0-84E5-16D7F9A7D8C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34963" y="157391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D9AAE59-04CF-47BD-ACA1-8373D368E8D4}"/>
              </a:ext>
            </a:extLst>
          </p:cNvPr>
          <p:cNvSpPr/>
          <p:nvPr userDrawn="1"/>
        </p:nvSpPr>
        <p:spPr>
          <a:xfrm>
            <a:off x="4954386" y="5619404"/>
            <a:ext cx="4164218" cy="1238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32248DD-EB20-4BE9-A420-0B9189567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2" t="30239" r="23487" b="22840"/>
          <a:stretch>
            <a:fillRect/>
          </a:stretch>
        </p:blipFill>
        <p:spPr>
          <a:xfrm>
            <a:off x="305699" y="4304781"/>
            <a:ext cx="2957039" cy="1673513"/>
          </a:xfrm>
          <a:prstGeom prst="rect">
            <a:avLst/>
          </a:prstGeom>
          <a:noFill/>
        </p:spPr>
      </p:pic>
      <p:pic>
        <p:nvPicPr>
          <p:cNvPr id="16" name="图片 15" descr="图片包含 飞行, 户外, 动物, 黑暗&#10;&#10;描述已自动生成">
            <a:extLst>
              <a:ext uri="{FF2B5EF4-FFF2-40B4-BE49-F238E27FC236}">
                <a16:creationId xmlns:a16="http://schemas.microsoft.com/office/drawing/2014/main" id="{D8717597-520A-4226-9D65-FC4A60A2D4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>
            <a:off x="281424" y="3429002"/>
            <a:ext cx="1163230" cy="684253"/>
          </a:xfrm>
          <a:prstGeom prst="rect">
            <a:avLst/>
          </a:prstGeom>
        </p:spPr>
      </p:pic>
      <p:sp>
        <p:nvSpPr>
          <p:cNvPr id="17" name="Oval 14">
            <a:extLst>
              <a:ext uri="{FF2B5EF4-FFF2-40B4-BE49-F238E27FC236}">
                <a16:creationId xmlns:a16="http://schemas.microsoft.com/office/drawing/2014/main" id="{6BA6CDC1-33D2-430C-97F4-0E88C1774BDB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5821486" y="1088508"/>
            <a:ext cx="3248990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35631-D04C-49C3-B132-D9762499C6BF}"/>
              </a:ext>
            </a:extLst>
          </p:cNvPr>
          <p:cNvSpPr/>
          <p:nvPr userDrawn="1"/>
        </p:nvSpPr>
        <p:spPr>
          <a:xfrm>
            <a:off x="4796458" y="80849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7C224FF-63B6-4A73-AC04-7B7E2C0637FC}"/>
              </a:ext>
            </a:extLst>
          </p:cNvPr>
          <p:cNvSpPr/>
          <p:nvPr userDrawn="1"/>
        </p:nvSpPr>
        <p:spPr>
          <a:xfrm>
            <a:off x="4490732" y="273234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892954" y="179063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09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272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8A2B693D-DA74-418B-B434-4DF788C9A567}"/>
              </a:ext>
            </a:extLst>
          </p:cNvPr>
          <p:cNvSpPr txBox="1"/>
          <p:nvPr userDrawn="1"/>
        </p:nvSpPr>
        <p:spPr>
          <a:xfrm>
            <a:off x="0" y="54647"/>
            <a:ext cx="2840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数学建模算法与应用</a:t>
            </a:r>
          </a:p>
        </p:txBody>
      </p:sp>
      <p:sp>
        <p:nvSpPr>
          <p:cNvPr id="12" name="Oval 14">
            <a:extLst>
              <a:ext uri="{FF2B5EF4-FFF2-40B4-BE49-F238E27FC236}">
                <a16:creationId xmlns:a16="http://schemas.microsoft.com/office/drawing/2014/main" id="{1EF86223-594F-4CC2-8E15-C5D4707F8FE3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6286500" y="6427214"/>
            <a:ext cx="2759642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4ABC3D8D-3DDA-42A5-AF31-9C008BB42B74}"/>
              </a:ext>
            </a:extLst>
          </p:cNvPr>
          <p:cNvCxnSpPr>
            <a:cxnSpLocks/>
          </p:cNvCxnSpPr>
          <p:nvPr userDrawn="1"/>
        </p:nvCxnSpPr>
        <p:spPr>
          <a:xfrm>
            <a:off x="30336" y="475271"/>
            <a:ext cx="9113664" cy="0"/>
          </a:xfrm>
          <a:prstGeom prst="line">
            <a:avLst/>
          </a:prstGeom>
          <a:ln w="28575">
            <a:solidFill>
              <a:srgbClr val="0293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燕尾形 16">
            <a:extLst>
              <a:ext uri="{FF2B5EF4-FFF2-40B4-BE49-F238E27FC236}">
                <a16:creationId xmlns:a16="http://schemas.microsoft.com/office/drawing/2014/main" id="{A91E8CED-F193-478D-9B6E-D8607DC7D7B2}"/>
              </a:ext>
            </a:extLst>
          </p:cNvPr>
          <p:cNvSpPr/>
          <p:nvPr userDrawn="1"/>
        </p:nvSpPr>
        <p:spPr>
          <a:xfrm>
            <a:off x="2366957" y="-2421"/>
            <a:ext cx="509912" cy="496197"/>
          </a:xfrm>
          <a:prstGeom prst="chevron">
            <a:avLst/>
          </a:prstGeom>
          <a:solidFill>
            <a:srgbClr val="029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235F13E-C386-47E8-9846-CC5F6E9A12F9}"/>
              </a:ext>
            </a:extLst>
          </p:cNvPr>
          <p:cNvSpPr txBox="1"/>
          <p:nvPr/>
        </p:nvSpPr>
        <p:spPr>
          <a:xfrm>
            <a:off x="-2121570" y="6447044"/>
            <a:ext cx="11161240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航空基础学院数学教研室</a:t>
            </a:r>
          </a:p>
        </p:txBody>
      </p:sp>
      <p:sp>
        <p:nvSpPr>
          <p:cNvPr id="10" name="燕尾形 16">
            <a:extLst>
              <a:ext uri="{FF2B5EF4-FFF2-40B4-BE49-F238E27FC236}">
                <a16:creationId xmlns:a16="http://schemas.microsoft.com/office/drawing/2014/main" id="{49DD24C2-B807-4A6B-90A3-45C6D574A779}"/>
              </a:ext>
            </a:extLst>
          </p:cNvPr>
          <p:cNvSpPr/>
          <p:nvPr userDrawn="1"/>
        </p:nvSpPr>
        <p:spPr>
          <a:xfrm>
            <a:off x="2679861" y="-8012"/>
            <a:ext cx="509912" cy="477713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692B5AC-ED1F-4148-BE33-23CE7FE2F931}"/>
              </a:ext>
            </a:extLst>
          </p:cNvPr>
          <p:cNvSpPr txBox="1"/>
          <p:nvPr userDrawn="1"/>
        </p:nvSpPr>
        <p:spPr>
          <a:xfrm>
            <a:off x="5741377" y="48998"/>
            <a:ext cx="3399091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</a:t>
            </a:r>
            <a:r>
              <a:rPr lang="zh-CN" altLang="en-US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章  多元分析</a:t>
            </a:r>
            <a:endParaRPr lang="zh-CN" altLang="en-US" sz="1800" b="1" dirty="0">
              <a:solidFill>
                <a:srgbClr val="40404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5E2CC82-59A9-4C6E-BC38-8A42E3210C93}"/>
              </a:ext>
            </a:extLst>
          </p:cNvPr>
          <p:cNvSpPr/>
          <p:nvPr userDrawn="1"/>
        </p:nvSpPr>
        <p:spPr>
          <a:xfrm>
            <a:off x="6217920" y="6483096"/>
            <a:ext cx="2926080" cy="374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FD5F623E-C890-4BFF-A391-19C23CB60900}"/>
              </a:ext>
            </a:extLst>
          </p:cNvPr>
          <p:cNvSpPr txBox="1"/>
          <p:nvPr userDrawn="1"/>
        </p:nvSpPr>
        <p:spPr>
          <a:xfrm>
            <a:off x="7937492" y="6472889"/>
            <a:ext cx="1072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452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16" r:id="rId2"/>
    <p:sldLayoutId id="2147483717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19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311" userDrawn="1">
          <p15:clr>
            <a:srgbClr val="F26B43"/>
          </p15:clr>
        </p15:guide>
        <p15:guide id="4" pos="5449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7" orient="horz" pos="3929" userDrawn="1">
          <p15:clr>
            <a:srgbClr val="F26B43"/>
          </p15:clr>
        </p15:guide>
        <p15:guide id="8" orient="horz" pos="4020" userDrawn="1">
          <p15:clr>
            <a:srgbClr val="F26B43"/>
          </p15:clr>
        </p15:guide>
        <p15:guide id="9" pos="2030" userDrawn="1">
          <p15:clr>
            <a:srgbClr val="F26B43"/>
          </p15:clr>
        </p15:guide>
        <p15:guide id="10" pos="3731" userDrawn="1">
          <p15:clr>
            <a:srgbClr val="F26B43"/>
          </p15:clr>
        </p15:guide>
        <p15:guide id="11" pos="380" userDrawn="1">
          <p15:clr>
            <a:srgbClr val="F26B43"/>
          </p15:clr>
        </p15:guide>
        <p15:guide id="12" pos="538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package" Target="../embeddings/Microsoft_Word_Document87.docx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package" Target="../embeddings/Microsoft_Word_Document88.docx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package" Target="../embeddings/Microsoft_Word_Document7.docx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package" Target="../embeddings/Microsoft_Word_Document9.docx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Word_Document10.docx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package" Target="../embeddings/Microsoft_Word_Document11.docx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Word_Document12.docx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Word_Document13.docx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Word_Document14.docx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Word_Document15.docx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package" Target="../embeddings/Microsoft_Word_Document16.docx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17.docx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8.docx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package" Target="../embeddings/Microsoft_Word_Document19.docx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package" Target="../embeddings/Microsoft_Word_Document20.docx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package" Target="../embeddings/Microsoft_Word_Document21.docx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Microsoft_Word_Document22.docx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package" Target="../embeddings/Microsoft_Word_Document23.docx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package" Target="../embeddings/Microsoft_Word_Document24.docx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package" Target="../embeddings/Microsoft_Word_Document25.docx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package" Target="../embeddings/Microsoft_Word_Document26.docx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package" Target="../embeddings/Microsoft_Word_Document27.docx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package" Target="../embeddings/Microsoft_Word_Document28.docx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package" Target="../embeddings/Microsoft_Word_Document29.docx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package" Target="../embeddings/Microsoft_Word_Document30.docx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package" Target="../embeddings/Microsoft_Word_Document31.docx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package" Target="../embeddings/Microsoft_Word_Document32.docx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package" Target="../embeddings/Microsoft_Word_Document33.docx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package" Target="../embeddings/Microsoft_Word_Document34.docx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package" Target="../embeddings/Microsoft_Word_Document35.docx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package" Target="../embeddings/Microsoft_Word_Document36.docx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package" Target="../embeddings/Microsoft_Word_Document37.docx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package" Target="../embeddings/Microsoft_Word_Document38.docx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package" Target="../embeddings/Microsoft_Word_Document39.docx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package" Target="../embeddings/Microsoft_Word_Document40.docx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package" Target="../embeddings/Microsoft_Word_Document41.docx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Word_Document1.docx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package" Target="../embeddings/Microsoft_Word_Document42.docx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package" Target="../embeddings/Microsoft_Word_Document43.docx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package" Target="../embeddings/Microsoft_Word_Document44.docx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package" Target="../embeddings/Microsoft_Word_Document45.docx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package" Target="../embeddings/Microsoft_Word_Document46.docx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package" Target="../embeddings/Microsoft_Word_Document47.docx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package" Target="../embeddings/Microsoft_Word_Document48.docx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package" Target="../embeddings/Microsoft_Word_Document49.docx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0.docx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package" Target="../embeddings/Microsoft_Word_Document51.docx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package" Target="../embeddings/Microsoft_Word_Document52.docx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package" Target="../embeddings/Microsoft_Word_Document53.docx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package" Target="../embeddings/Microsoft_Word_Document54.docx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package" Target="../embeddings/Microsoft_Word_Document55.docx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package" Target="../embeddings/Microsoft_Word_Document56.docx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package" Target="../embeddings/Microsoft_Word_Document57.docx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package" Target="../embeddings/Microsoft_Word_Document58.docx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package" Target="../embeddings/Microsoft_Word_Document59.docx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Word_Document3.docx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package" Target="../embeddings/Microsoft_Word_Document60.docx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1.docx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package" Target="../embeddings/Microsoft_Word_Document62.docx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package" Target="../embeddings/Microsoft_Word_Document63.docx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package" Target="../embeddings/Microsoft_Word_Document64.docx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package" Target="../embeddings/Microsoft_Word_Document65.docx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package" Target="../embeddings/Microsoft_Word_Document66.docx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package" Target="../embeddings/Microsoft_Word_Document67.docx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8.docx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7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package" Target="../embeddings/Microsoft_Word_Document69.docx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package" Target="../embeddings/Microsoft_Word_Document70.docx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package" Target="../embeddings/Microsoft_Word_Document71.docx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package" Target="../embeddings/Microsoft_Word_Document72.docx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package" Target="../embeddings/Microsoft_Word_Document73.docx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package" Target="../embeddings/Microsoft_Word_Document74.docx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package" Target="../embeddings/Microsoft_Word_Document75.docx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package" Target="../embeddings/Microsoft_Word_Document76.docx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package" Target="../embeddings/Microsoft_Word_Document77.docx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package" Target="../embeddings/Microsoft_Word_Document78.docx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package" Target="../embeddings/Microsoft_Word_Document79.docx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package" Target="../embeddings/Microsoft_Word_Document80.docx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package" Target="../embeddings/Microsoft_Word_Document81.docx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package" Target="../embeddings/Microsoft_Word_Document82.docx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package" Target="../embeddings/Microsoft_Word_Document83.docx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package" Target="../embeddings/Microsoft_Word_Document84.docx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package" Target="../embeddings/Microsoft_Word_Document85.docx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package" Target="../embeddings/Microsoft_Word_Document86.docx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9">
            <a:extLst>
              <a:ext uri="{FF2B5EF4-FFF2-40B4-BE49-F238E27FC236}">
                <a16:creationId xmlns:a16="http://schemas.microsoft.com/office/drawing/2014/main" id="{09073DB5-2152-4F2C-8FE7-11699B4E67A9}"/>
              </a:ext>
            </a:extLst>
          </p:cNvPr>
          <p:cNvSpPr txBox="1"/>
          <p:nvPr/>
        </p:nvSpPr>
        <p:spPr>
          <a:xfrm>
            <a:off x="1575169" y="1478417"/>
            <a:ext cx="2262123" cy="923314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</a:t>
            </a:r>
            <a:r>
              <a:rPr lang="en-US" altLang="zh-CN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10</a:t>
            </a:r>
            <a:r>
              <a:rPr lang="zh-CN" altLang="en-US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章</a:t>
            </a:r>
            <a:endParaRPr lang="zh-CN" altLang="en-US" sz="5400" dirty="0">
              <a:solidFill>
                <a:srgbClr val="4472C4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1DC2954-D90A-460B-8EE6-0E8298F94365}"/>
              </a:ext>
            </a:extLst>
          </p:cNvPr>
          <p:cNvSpPr/>
          <p:nvPr/>
        </p:nvSpPr>
        <p:spPr>
          <a:xfrm>
            <a:off x="1582140" y="2719977"/>
            <a:ext cx="2544252" cy="800203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4600" b="1">
                <a:solidFill>
                  <a:srgbClr val="4472C4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多元分析</a:t>
            </a:r>
            <a:endParaRPr lang="zh-CN" altLang="en-US" sz="4600" b="1" dirty="0">
              <a:solidFill>
                <a:srgbClr val="4472C4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7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3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0161108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910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712822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902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285732"/>
              </p:ext>
            </p:extLst>
          </p:nvPr>
        </p:nvGraphicFramePr>
        <p:xfrm>
          <a:off x="531813" y="804863"/>
          <a:ext cx="7861300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99842" progId="Word.Document.12">
                  <p:embed/>
                </p:oleObj>
              </mc:Choice>
              <mc:Fallback>
                <p:oleObj name="Document" r:id="rId2" imgW="8129635" imgH="429984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4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359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58F6EB7-EA25-44C4-A0C8-1B79DE1FE23C}"/>
              </a:ext>
            </a:extLst>
          </p:cNvPr>
          <p:cNvSpPr txBox="1"/>
          <p:nvPr/>
        </p:nvSpPr>
        <p:spPr>
          <a:xfrm>
            <a:off x="620245" y="940910"/>
            <a:ext cx="790350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程序如下：</a:t>
            </a:r>
            <a:endParaRPr lang="zh-CN" altLang="zh-CN" sz="2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clc,clear, d=readmatrix('anli10_4.txt');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indent="71183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num=input('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请选择主因子的个数：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'); 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交互式选择主因子的个数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indent="71183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[lambda,psi,T,stats,F]=factoran(d,num,'rotate','varimax','scores','regression') %Lambda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返回的是因子载荷矩阵，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psi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返回的是特殊方差，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返回的是旋转正交矩阵，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stats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返回的是一些统计量，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返回的是因子得分矩阵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indent="71183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gtd=1-psi  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计算共同度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indent="71183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contr=sum(lambda.^2) 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计算可解释方差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71183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 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7479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884029"/>
              </p:ext>
            </p:extLst>
          </p:nvPr>
        </p:nvGraphicFramePr>
        <p:xfrm>
          <a:off x="531813" y="804863"/>
          <a:ext cx="7861300" cy="372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56422" progId="Word.Document.12">
                  <p:embed/>
                </p:oleObj>
              </mc:Choice>
              <mc:Fallback>
                <p:oleObj name="Document" r:id="rId2" imgW="8129635" imgH="385642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725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727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10.3.1</a:t>
            </a:r>
            <a:r>
              <a:rPr lang="zh-CN" altLang="zh-CN" sz="4200" b="1">
                <a:solidFill>
                  <a:srgbClr val="319095"/>
                </a:solidFill>
              </a:rPr>
              <a:t>因子分析模型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1125469"/>
              </p:ext>
            </p:extLst>
          </p:nvPr>
        </p:nvGraphicFramePr>
        <p:xfrm>
          <a:off x="382588" y="2074863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8377" progId="Word.Document.12">
                  <p:embed/>
                </p:oleObj>
              </mc:Choice>
              <mc:Fallback>
                <p:oleObj name="Document" r:id="rId3" imgW="8548607" imgH="3688377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074863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4870" y="142756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数学模型</a:t>
            </a:r>
            <a:endParaRPr lang="en-US" altLang="zh-CN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04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7830728"/>
              </p:ext>
            </p:extLst>
          </p:nvPr>
        </p:nvGraphicFramePr>
        <p:xfrm>
          <a:off x="531813" y="804863"/>
          <a:ext cx="7861300" cy="416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08487" progId="Word.Document.12">
                  <p:embed/>
                </p:oleObj>
              </mc:Choice>
              <mc:Fallback>
                <p:oleObj name="Document" r:id="rId2" imgW="8129635" imgH="430848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6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680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010953"/>
              </p:ext>
            </p:extLst>
          </p:nvPr>
        </p:nvGraphicFramePr>
        <p:xfrm>
          <a:off x="531813" y="804863"/>
          <a:ext cx="7861300" cy="483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10179" progId="Word.Document.12">
                  <p:embed/>
                </p:oleObj>
              </mc:Choice>
              <mc:Fallback>
                <p:oleObj name="Document" r:id="rId2" imgW="8129635" imgH="501017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3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711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90789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1550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5297092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因子分析模型的性质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65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317594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677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7581251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875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因子载荷矩阵中的几个统计性质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09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8410412"/>
              </p:ext>
            </p:extLst>
          </p:nvPr>
        </p:nvGraphicFramePr>
        <p:xfrm>
          <a:off x="531813" y="804863"/>
          <a:ext cx="7861300" cy="597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72608" progId="Word.Document.12">
                  <p:embed/>
                </p:oleObj>
              </mc:Choice>
              <mc:Fallback>
                <p:oleObj name="Document" r:id="rId2" imgW="8129635" imgH="567260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97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26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5308C7BE-2642-4736-9E33-AF112EB4DA35}"/>
              </a:ext>
            </a:extLst>
          </p:cNvPr>
          <p:cNvSpPr/>
          <p:nvPr/>
        </p:nvSpPr>
        <p:spPr>
          <a:xfrm>
            <a:off x="3858789" y="1260414"/>
            <a:ext cx="4035079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25" name="标题层">
            <a:extLst>
              <a:ext uri="{FF2B5EF4-FFF2-40B4-BE49-F238E27FC236}">
                <a16:creationId xmlns:a16="http://schemas.microsoft.com/office/drawing/2014/main" id="{289EE185-15D4-49EA-AEB9-3FFA96A3DE44}"/>
              </a:ext>
            </a:extLst>
          </p:cNvPr>
          <p:cNvSpPr txBox="1"/>
          <p:nvPr/>
        </p:nvSpPr>
        <p:spPr bwMode="auto">
          <a:xfrm>
            <a:off x="3599648" y="2185661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18FAC01-9E0B-4A9C-89F8-46B2593347C3}"/>
              </a:ext>
            </a:extLst>
          </p:cNvPr>
          <p:cNvCxnSpPr>
            <a:cxnSpLocks/>
          </p:cNvCxnSpPr>
          <p:nvPr/>
        </p:nvCxnSpPr>
        <p:spPr>
          <a:xfrm>
            <a:off x="4478620" y="2256262"/>
            <a:ext cx="8022" cy="421817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7" name="标题层">
            <a:extLst>
              <a:ext uri="{FF2B5EF4-FFF2-40B4-BE49-F238E27FC236}">
                <a16:creationId xmlns:a16="http://schemas.microsoft.com/office/drawing/2014/main" id="{51938E92-37AE-4E13-A2FF-6393A85AC71B}"/>
              </a:ext>
            </a:extLst>
          </p:cNvPr>
          <p:cNvSpPr txBox="1"/>
          <p:nvPr/>
        </p:nvSpPr>
        <p:spPr bwMode="auto">
          <a:xfrm>
            <a:off x="4569888" y="2185661"/>
            <a:ext cx="7054567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聚类分析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标题层">
            <a:extLst>
              <a:ext uri="{FF2B5EF4-FFF2-40B4-BE49-F238E27FC236}">
                <a16:creationId xmlns:a16="http://schemas.microsoft.com/office/drawing/2014/main" id="{69F96B8F-7F7E-458C-9521-1895BE024912}"/>
              </a:ext>
            </a:extLst>
          </p:cNvPr>
          <p:cNvSpPr txBox="1"/>
          <p:nvPr/>
        </p:nvSpPr>
        <p:spPr bwMode="auto">
          <a:xfrm>
            <a:off x="3607670" y="286933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0DEC1C30-64E8-4FC7-82F8-9072EBE9B3F8}"/>
              </a:ext>
            </a:extLst>
          </p:cNvPr>
          <p:cNvCxnSpPr>
            <a:cxnSpLocks/>
          </p:cNvCxnSpPr>
          <p:nvPr/>
        </p:nvCxnSpPr>
        <p:spPr>
          <a:xfrm>
            <a:off x="4486642" y="2913044"/>
            <a:ext cx="0" cy="421817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9" name="标题层">
            <a:extLst>
              <a:ext uri="{FF2B5EF4-FFF2-40B4-BE49-F238E27FC236}">
                <a16:creationId xmlns:a16="http://schemas.microsoft.com/office/drawing/2014/main" id="{0DABE6CB-D4FC-4026-ADC9-2F5F9B8AE2CA}"/>
              </a:ext>
            </a:extLst>
          </p:cNvPr>
          <p:cNvSpPr txBox="1"/>
          <p:nvPr/>
        </p:nvSpPr>
        <p:spPr bwMode="auto">
          <a:xfrm>
            <a:off x="4577910" y="2842443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主成分分析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标题层">
            <a:extLst>
              <a:ext uri="{FF2B5EF4-FFF2-40B4-BE49-F238E27FC236}">
                <a16:creationId xmlns:a16="http://schemas.microsoft.com/office/drawing/2014/main" id="{5A9FEC25-0A79-45F7-923F-93795BA6D34E}"/>
              </a:ext>
            </a:extLst>
          </p:cNvPr>
          <p:cNvSpPr txBox="1"/>
          <p:nvPr/>
        </p:nvSpPr>
        <p:spPr bwMode="auto">
          <a:xfrm>
            <a:off x="3609298" y="3490266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40333FD-AA1A-4909-AB9B-8A573DD162F0}"/>
              </a:ext>
            </a:extLst>
          </p:cNvPr>
          <p:cNvCxnSpPr>
            <a:cxnSpLocks/>
          </p:cNvCxnSpPr>
          <p:nvPr/>
        </p:nvCxnSpPr>
        <p:spPr>
          <a:xfrm>
            <a:off x="4488270" y="3560867"/>
            <a:ext cx="0" cy="32533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1" name="标题层">
            <a:extLst>
              <a:ext uri="{FF2B5EF4-FFF2-40B4-BE49-F238E27FC236}">
                <a16:creationId xmlns:a16="http://schemas.microsoft.com/office/drawing/2014/main" id="{27705A23-6A90-4D49-A7D8-B4838740F1E6}"/>
              </a:ext>
            </a:extLst>
          </p:cNvPr>
          <p:cNvSpPr txBox="1"/>
          <p:nvPr/>
        </p:nvSpPr>
        <p:spPr bwMode="auto">
          <a:xfrm>
            <a:off x="4579538" y="3490266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因子分析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标题层">
            <a:extLst>
              <a:ext uri="{FF2B5EF4-FFF2-40B4-BE49-F238E27FC236}">
                <a16:creationId xmlns:a16="http://schemas.microsoft.com/office/drawing/2014/main" id="{FFF521AE-FEB0-4901-AC67-B778052BCDF1}"/>
              </a:ext>
            </a:extLst>
          </p:cNvPr>
          <p:cNvSpPr txBox="1"/>
          <p:nvPr/>
        </p:nvSpPr>
        <p:spPr bwMode="auto">
          <a:xfrm>
            <a:off x="3613781" y="408641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68FB52F2-5A68-45AF-AFAF-E4D38BE15F2C}"/>
              </a:ext>
            </a:extLst>
          </p:cNvPr>
          <p:cNvCxnSpPr>
            <a:cxnSpLocks/>
          </p:cNvCxnSpPr>
          <p:nvPr/>
        </p:nvCxnSpPr>
        <p:spPr>
          <a:xfrm flipH="1">
            <a:off x="4478620" y="4157018"/>
            <a:ext cx="14133" cy="32085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4" name="标题层">
            <a:extLst>
              <a:ext uri="{FF2B5EF4-FFF2-40B4-BE49-F238E27FC236}">
                <a16:creationId xmlns:a16="http://schemas.microsoft.com/office/drawing/2014/main" id="{40D26C12-7B68-48D0-9852-23A7B47E7FAD}"/>
              </a:ext>
            </a:extLst>
          </p:cNvPr>
          <p:cNvSpPr txBox="1"/>
          <p:nvPr/>
        </p:nvSpPr>
        <p:spPr bwMode="auto">
          <a:xfrm>
            <a:off x="4584021" y="4086417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判别分析</a:t>
            </a:r>
            <a:endParaRPr lang="en-US" altLang="zh-CN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标题层">
            <a:extLst>
              <a:ext uri="{FF2B5EF4-FFF2-40B4-BE49-F238E27FC236}">
                <a16:creationId xmlns:a16="http://schemas.microsoft.com/office/drawing/2014/main" id="{0146497A-B2B8-489D-A2E5-1B9CBE35B329}"/>
              </a:ext>
            </a:extLst>
          </p:cNvPr>
          <p:cNvSpPr txBox="1"/>
          <p:nvPr/>
        </p:nvSpPr>
        <p:spPr bwMode="auto">
          <a:xfrm>
            <a:off x="3612153" y="472950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8574D08-96A4-4417-83BD-68F7BD3D6CAD}"/>
              </a:ext>
            </a:extLst>
          </p:cNvPr>
          <p:cNvCxnSpPr>
            <a:cxnSpLocks/>
          </p:cNvCxnSpPr>
          <p:nvPr/>
        </p:nvCxnSpPr>
        <p:spPr>
          <a:xfrm>
            <a:off x="4491125" y="4773214"/>
            <a:ext cx="0" cy="421817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1" name="标题层">
            <a:extLst>
              <a:ext uri="{FF2B5EF4-FFF2-40B4-BE49-F238E27FC236}">
                <a16:creationId xmlns:a16="http://schemas.microsoft.com/office/drawing/2014/main" id="{A305D9CA-77CF-4620-83FD-21EA4B85A88F}"/>
              </a:ext>
            </a:extLst>
          </p:cNvPr>
          <p:cNvSpPr txBox="1"/>
          <p:nvPr/>
        </p:nvSpPr>
        <p:spPr bwMode="auto">
          <a:xfrm>
            <a:off x="4582393" y="4702613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典型相关分析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标题层">
            <a:extLst>
              <a:ext uri="{FF2B5EF4-FFF2-40B4-BE49-F238E27FC236}">
                <a16:creationId xmlns:a16="http://schemas.microsoft.com/office/drawing/2014/main" id="{1BF2680E-DDEA-478C-AE8F-EAF3B40942EA}"/>
              </a:ext>
            </a:extLst>
          </p:cNvPr>
          <p:cNvSpPr txBox="1"/>
          <p:nvPr/>
        </p:nvSpPr>
        <p:spPr bwMode="auto">
          <a:xfrm>
            <a:off x="3613781" y="5350436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326178AF-0B08-4D78-8F27-D1803F45DDD2}"/>
              </a:ext>
            </a:extLst>
          </p:cNvPr>
          <p:cNvCxnSpPr>
            <a:cxnSpLocks/>
          </p:cNvCxnSpPr>
          <p:nvPr/>
        </p:nvCxnSpPr>
        <p:spPr>
          <a:xfrm>
            <a:off x="4492753" y="5421037"/>
            <a:ext cx="0" cy="32533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8" name="标题层">
            <a:extLst>
              <a:ext uri="{FF2B5EF4-FFF2-40B4-BE49-F238E27FC236}">
                <a16:creationId xmlns:a16="http://schemas.microsoft.com/office/drawing/2014/main" id="{C5AE64DF-B6A8-4E43-A22D-B65A1972D0F6}"/>
              </a:ext>
            </a:extLst>
          </p:cNvPr>
          <p:cNvSpPr txBox="1"/>
          <p:nvPr/>
        </p:nvSpPr>
        <p:spPr bwMode="auto">
          <a:xfrm>
            <a:off x="4584021" y="5350436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对应分析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标题层">
            <a:extLst>
              <a:ext uri="{FF2B5EF4-FFF2-40B4-BE49-F238E27FC236}">
                <a16:creationId xmlns:a16="http://schemas.microsoft.com/office/drawing/2014/main" id="{18BFD90C-2051-499F-B705-56120623E600}"/>
              </a:ext>
            </a:extLst>
          </p:cNvPr>
          <p:cNvSpPr txBox="1"/>
          <p:nvPr/>
        </p:nvSpPr>
        <p:spPr bwMode="auto">
          <a:xfrm>
            <a:off x="3618264" y="594658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07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EE27A559-3165-420E-AEE3-126E638A37CA}"/>
              </a:ext>
            </a:extLst>
          </p:cNvPr>
          <p:cNvCxnSpPr>
            <a:cxnSpLocks/>
          </p:cNvCxnSpPr>
          <p:nvPr/>
        </p:nvCxnSpPr>
        <p:spPr>
          <a:xfrm flipH="1">
            <a:off x="4483103" y="6017188"/>
            <a:ext cx="14133" cy="32085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2" name="标题层">
            <a:extLst>
              <a:ext uri="{FF2B5EF4-FFF2-40B4-BE49-F238E27FC236}">
                <a16:creationId xmlns:a16="http://schemas.microsoft.com/office/drawing/2014/main" id="{DA5213E5-8AD2-4460-832C-B1F6AA1FF688}"/>
              </a:ext>
            </a:extLst>
          </p:cNvPr>
          <p:cNvSpPr txBox="1"/>
          <p:nvPr/>
        </p:nvSpPr>
        <p:spPr bwMode="auto">
          <a:xfrm>
            <a:off x="4588504" y="5946587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多维标度法</a:t>
            </a:r>
            <a:endParaRPr lang="en-US" altLang="zh-CN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707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50"/>
                            </p:stCondLst>
                            <p:childTnLst>
                              <p:par>
                                <p:cTn id="6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95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50"/>
                            </p:stCondLst>
                            <p:childTnLst>
                              <p:par>
                                <p:cTn id="7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950"/>
                            </p:stCondLst>
                            <p:childTnLst>
                              <p:par>
                                <p:cTn id="8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6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50"/>
                            </p:stCondLst>
                            <p:childTnLst>
                              <p:par>
                                <p:cTn id="9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6950"/>
                            </p:stCondLst>
                            <p:childTnLst>
                              <p:par>
                                <p:cTn id="10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6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7550"/>
                            </p:stCondLst>
                            <p:childTnLst>
                              <p:par>
                                <p:cTn id="10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9" grpId="0"/>
      <p:bldP spid="9" grpId="0"/>
      <p:bldP spid="11" grpId="0"/>
      <p:bldP spid="12" grpId="0"/>
      <p:bldP spid="14" grpId="0"/>
      <p:bldP spid="19" grpId="0"/>
      <p:bldP spid="21" grpId="0"/>
      <p:bldP spid="22" grpId="0"/>
      <p:bldP spid="28" grpId="0"/>
      <p:bldP spid="30" grpId="0"/>
      <p:bldP spid="3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3996571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370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8739077"/>
              </p:ext>
            </p:extLst>
          </p:nvPr>
        </p:nvGraphicFramePr>
        <p:xfrm>
          <a:off x="531813" y="804863"/>
          <a:ext cx="7861300" cy="517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41960" progId="Word.Document.12">
                  <p:embed/>
                </p:oleObj>
              </mc:Choice>
              <mc:Fallback>
                <p:oleObj name="Document" r:id="rId2" imgW="8129635" imgH="484196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72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8973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78581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10.3.2</a:t>
            </a:r>
            <a:r>
              <a:rPr lang="zh-CN" altLang="zh-CN" sz="4200" b="1">
                <a:solidFill>
                  <a:srgbClr val="319095"/>
                </a:solidFill>
              </a:rPr>
              <a:t>因子载荷矩阵的估计方法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5604312"/>
              </p:ext>
            </p:extLst>
          </p:nvPr>
        </p:nvGraphicFramePr>
        <p:xfrm>
          <a:off x="382588" y="2074863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833909" progId="Word.Document.12">
                  <p:embed/>
                </p:oleObj>
              </mc:Choice>
              <mc:Fallback>
                <p:oleObj name="Document" r:id="rId3" imgW="8548607" imgH="3833909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074863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4870" y="142756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主成分分析法</a:t>
            </a:r>
            <a:endParaRPr lang="en-US" altLang="zh-CN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59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0424368"/>
              </p:ext>
            </p:extLst>
          </p:nvPr>
        </p:nvGraphicFramePr>
        <p:xfrm>
          <a:off x="531813" y="804863"/>
          <a:ext cx="7861300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283940" progId="Word.Document.12">
                  <p:embed/>
                </p:oleObj>
              </mc:Choice>
              <mc:Fallback>
                <p:oleObj name="Document" r:id="rId2" imgW="8129635" imgH="52839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769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4120311"/>
              </p:ext>
            </p:extLst>
          </p:nvPr>
        </p:nvGraphicFramePr>
        <p:xfrm>
          <a:off x="531813" y="804863"/>
          <a:ext cx="7861300" cy="564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855235" progId="Word.Document.12">
                  <p:embed/>
                </p:oleObj>
              </mc:Choice>
              <mc:Fallback>
                <p:oleObj name="Document" r:id="rId2" imgW="8129635" imgH="585523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649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2297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1535508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5320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7644524"/>
              </p:ext>
            </p:extLst>
          </p:nvPr>
        </p:nvGraphicFramePr>
        <p:xfrm>
          <a:off x="531813" y="804863"/>
          <a:ext cx="786130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42708" progId="Word.Document.12">
                  <p:embed/>
                </p:oleObj>
              </mc:Choice>
              <mc:Fallback>
                <p:oleObj name="Document" r:id="rId2" imgW="8129635" imgH="434270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354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BC2F23A-326E-4FBD-A4B0-DD1ECB90C639}"/>
              </a:ext>
            </a:extLst>
          </p:cNvPr>
          <p:cNvSpPr txBox="1"/>
          <p:nvPr/>
        </p:nvSpPr>
        <p:spPr>
          <a:xfrm>
            <a:off x="-117662" y="876449"/>
            <a:ext cx="893893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r=[1.000 0.577 0.509 0.387 0.462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0.577 1.000 0.599 0.389 0.322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0.509 0.599 1.000 0.436 0.426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0.387 0.389 0.436 1.000 0.523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0.462 0.322 0.426 0.523 1.000];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下面利用相关系数阵求主成分解，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vec1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的列为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的特征向量，即主成分系数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[vec1,val,rate]=pcacov(r);%val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的特征值，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rate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为各个主成分的贡献率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f1=repmat(sign(sum(vec1)),size(vec1,1),1);%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构造与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vec1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同维数的元素为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±1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vec2=vec1.*f1;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修改特征向量的正负号，使得每个特征向量的分量和为正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f2=repmat(sqrt(val)',size(vec2,1),1);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构造与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vec2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同维数的矩阵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a=vec2.*f2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构造全部因子的载荷矩阵，见（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10.27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）式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Times New Roman" panose="02020603050405020304" pitchFamily="18" charset="0"/>
                <a:cs typeface="宋体" panose="02010600030101010101" pitchFamily="2" charset="-122"/>
              </a:rPr>
              <a:t> 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a1=a(:,1)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提出一个因子的载荷矩阵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tcha1=diag(r-a1*a1')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计算一个因子的特殊方差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a2=a(:,[1,2])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提出两个因子的载荷矩阵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tcha2=diag(r-a2*a2')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计算两个因子的特殊方差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ccha2=r-a2*a2'-diag(tcha2)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求两个因子时的残差矩阵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con=cumsum(rate)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求累积贡献率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6506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3802350"/>
              </p:ext>
            </p:extLst>
          </p:nvPr>
        </p:nvGraphicFramePr>
        <p:xfrm>
          <a:off x="504825" y="1624013"/>
          <a:ext cx="8188325" cy="4859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342708" progId="Word.Document.12">
                  <p:embed/>
                </p:oleObj>
              </mc:Choice>
              <mc:Fallback>
                <p:oleObj name="Document" r:id="rId2" imgW="8153322" imgH="4342708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859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因子分析</a:t>
            </a:r>
            <a:r>
              <a:rPr lang="zh-CN" altLang="en-US" sz="3600" b="1">
                <a:solidFill>
                  <a:srgbClr val="0293B8"/>
                </a:solidFill>
              </a:rPr>
              <a:t>法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486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4993617"/>
              </p:ext>
            </p:extLst>
          </p:nvPr>
        </p:nvGraphicFramePr>
        <p:xfrm>
          <a:off x="531813" y="804863"/>
          <a:ext cx="7861300" cy="528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475572" progId="Word.Document.12">
                  <p:embed/>
                </p:oleObj>
              </mc:Choice>
              <mc:Fallback>
                <p:oleObj name="Document" r:id="rId2" imgW="8129635" imgH="547557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81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523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171111"/>
            <a:ext cx="6706442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因子分析</a:t>
            </a:r>
            <a:endParaRPr lang="zh-CN" altLang="en-US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18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2152629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516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9378258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875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最大似然估计法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18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522018"/>
              </p:ext>
            </p:extLst>
          </p:nvPr>
        </p:nvGraphicFramePr>
        <p:xfrm>
          <a:off x="531813" y="804863"/>
          <a:ext cx="7861300" cy="374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3867949" progId="Word.Document.12">
                  <p:embed/>
                </p:oleObj>
              </mc:Choice>
              <mc:Fallback>
                <p:oleObj name="Document" r:id="rId2" imgW="8111970" imgH="386794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74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204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4637466"/>
              </p:ext>
            </p:extLst>
          </p:nvPr>
        </p:nvGraphicFramePr>
        <p:xfrm>
          <a:off x="531813" y="804863"/>
          <a:ext cx="7861300" cy="5895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51299" progId="Word.Document.12">
                  <p:embed/>
                </p:oleObj>
              </mc:Choice>
              <mc:Fallback>
                <p:oleObj name="Document" r:id="rId2" imgW="8129635" imgH="535129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895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9553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0711965"/>
              </p:ext>
            </p:extLst>
          </p:nvPr>
        </p:nvGraphicFramePr>
        <p:xfrm>
          <a:off x="531813" y="804863"/>
          <a:ext cx="7861300" cy="3630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65649" progId="Word.Document.12">
                  <p:embed/>
                </p:oleObj>
              </mc:Choice>
              <mc:Fallback>
                <p:oleObj name="Document" r:id="rId2" imgW="8129635" imgH="376564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30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680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55B2291-EA1C-42B2-BC46-9D03E8DE82F6}"/>
              </a:ext>
            </a:extLst>
          </p:cNvPr>
          <p:cNvSpPr txBox="1"/>
          <p:nvPr/>
        </p:nvSpPr>
        <p:spPr>
          <a:xfrm>
            <a:off x="702608" y="1082131"/>
            <a:ext cx="815900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程序为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r=[1 1/5 -1/5;1/5 1 -2/5;-1/5 -2/5 1];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下面利用相关系数矩阵求主成分解，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val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的列为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的特征向量，即主成分的系数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[vec,val,con]=pcacov(r) %val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的特征值，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con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为各个主成分的贡献率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num=input('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请选择公共因子的个数：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');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交互式选取主因子的个数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f1=repmat(sign(sum(vec)),size(vec,1),1);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vec=vec.*f1;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特征向量正负号转换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f2=repmat(sqrt(val)',size(vec,1),1);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a=vec.*f2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计算因子载荷矩阵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aa=a(:,1:num)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个主因子的载荷矩阵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s1=sum(aa.^2)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计算对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的贡献，实际上等于对应的特征值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s2=sum(aa.^2,2)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计算共同度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87166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802986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2894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102072CE-106F-4E4E-BD1D-A8559612B9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500424"/>
              </p:ext>
            </p:extLst>
          </p:nvPr>
        </p:nvGraphicFramePr>
        <p:xfrm>
          <a:off x="525462" y="876300"/>
          <a:ext cx="8093075" cy="5678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360628" imgH="6037954" progId="Word.Document.12">
                  <p:embed/>
                </p:oleObj>
              </mc:Choice>
              <mc:Fallback>
                <p:oleObj name="Document" r:id="rId2" imgW="8360628" imgH="603795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279924-ECED-45E7-930F-1C92EA2CA0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5462" y="876300"/>
                        <a:ext cx="8093075" cy="5678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150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732077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72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3E4142C-BBB2-427A-96AC-E8EFE3032276}"/>
              </a:ext>
            </a:extLst>
          </p:cNvPr>
          <p:cNvSpPr txBox="1"/>
          <p:nvPr/>
        </p:nvSpPr>
        <p:spPr>
          <a:xfrm>
            <a:off x="568138" y="1061987"/>
            <a:ext cx="8293473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程序为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r=[1 1/5 -1/5;1/5 1 -2/5;-1/5 -2/5 1];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n=size(r,1); rt=abs(r); %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求矩阵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所有元素的绝对值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rt(1:n+1:n^2)=0; %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把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rt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矩阵的对角线元素换成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0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rstar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=r; %R*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初始化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rstar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(1:n+1:n^2)=max(rt'); %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把矩阵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rstar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的对角线元素换成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rt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矩阵各行的最大值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Times New Roman" panose="02020603050405020304" pitchFamily="18" charset="0"/>
                <a:cs typeface="宋体" panose="02010600030101010101" pitchFamily="2" charset="-122"/>
              </a:rPr>
              <a:t> 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下面利用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R*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矩阵求主因子解，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vec1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的列为矩阵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rstar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的特征向量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[vec1,val,rate]=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pcacov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rstar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)  %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val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rstar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的特征值，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rate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为各个主成分的贡献率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f1=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repmat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(sign(sum(vec1)),size(vec1,1),1);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vec2=vec1.*f1     %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特征向量正负号转换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f2=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repmat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(sqrt(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val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)',size(vec2,1),1);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a=vec2.*f2   %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计算因子载荷矩阵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num=input('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请选择公共因子的个数：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');  %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交互式选取主因子的个数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aa=a(:,1:num)   %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个因子的载荷矩阵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s1=sum(aa.^2)   %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计算对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的贡献</a:t>
            </a:r>
            <a:endParaRPr lang="zh-CN" altLang="zh-CN" sz="10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        s2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=sum(aa.^2,2)  %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计算共同度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4345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3412505"/>
              </p:ext>
            </p:extLst>
          </p:nvPr>
        </p:nvGraphicFramePr>
        <p:xfrm>
          <a:off x="531813" y="804863"/>
          <a:ext cx="7861300" cy="574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947089" progId="Word.Document.12">
                  <p:embed/>
                </p:oleObj>
              </mc:Choice>
              <mc:Fallback>
                <p:oleObj name="Document" r:id="rId2" imgW="8129635" imgH="594708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74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2179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992775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70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35B051D-8CEF-48EE-81AD-49A119E261E5}"/>
              </a:ext>
            </a:extLst>
          </p:cNvPr>
          <p:cNvSpPr txBox="1"/>
          <p:nvPr/>
        </p:nvSpPr>
        <p:spPr>
          <a:xfrm>
            <a:off x="218514" y="830613"/>
            <a:ext cx="780937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</a:t>
            </a:r>
            <a:endParaRPr lang="zh-CN" altLang="zh-CN" sz="2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</a:t>
            </a:r>
            <a:endParaRPr lang="zh-CN" altLang="zh-CN" sz="2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r=[1 1/5 -1/5;1/5 1 -2/5;-1/5 -2/5 1];</a:t>
            </a:r>
            <a:endParaRPr lang="zh-CN" altLang="zh-CN" sz="2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[Lambda,Psi] = factoran(r,1,'xtype','cov')  %Lambda</a:t>
            </a:r>
            <a:r>
              <a:rPr lang="zh-CN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返回的是因子载荷矩阵，</a:t>
            </a:r>
            <a:r>
              <a:rPr lang="en-US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Psi</a:t>
            </a:r>
            <a:r>
              <a:rPr lang="zh-CN" altLang="zh-CN" sz="2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返回的是特殊方差</a:t>
            </a:r>
            <a:endParaRPr lang="zh-CN" altLang="zh-CN" sz="2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3857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199617"/>
              </p:ext>
            </p:extLst>
          </p:nvPr>
        </p:nvGraphicFramePr>
        <p:xfrm>
          <a:off x="641350" y="777969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777969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963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74951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10.3.3</a:t>
            </a:r>
            <a:r>
              <a:rPr lang="zh-CN" altLang="zh-CN" sz="4200" b="1">
                <a:solidFill>
                  <a:srgbClr val="319095"/>
                </a:solidFill>
              </a:rPr>
              <a:t>因子旋转（正交变换）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9086760"/>
              </p:ext>
            </p:extLst>
          </p:nvPr>
        </p:nvGraphicFramePr>
        <p:xfrm>
          <a:off x="490538" y="1501775"/>
          <a:ext cx="8189912" cy="485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860691" progId="Word.Document.12">
                  <p:embed/>
                </p:oleObj>
              </mc:Choice>
              <mc:Fallback>
                <p:oleObj name="Document" r:id="rId2" imgW="8153322" imgH="486069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0538" y="1501775"/>
                        <a:ext cx="8189912" cy="485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4279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5995243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方差最大法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03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3255563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79697" progId="Word.Document.12">
                  <p:embed/>
                </p:oleObj>
              </mc:Choice>
              <mc:Fallback>
                <p:oleObj name="Document" r:id="rId2" imgW="8153322" imgH="3779697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四次方最大旋转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95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6003029"/>
              </p:ext>
            </p:extLst>
          </p:nvPr>
        </p:nvGraphicFramePr>
        <p:xfrm>
          <a:off x="504825" y="1624013"/>
          <a:ext cx="8188325" cy="3821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817519" progId="Word.Document.12">
                  <p:embed/>
                </p:oleObj>
              </mc:Choice>
              <mc:Fallback>
                <p:oleObj name="Document" r:id="rId2" imgW="8153322" imgH="3817519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821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875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等量最大法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6044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6145668"/>
              </p:ext>
            </p:extLst>
          </p:nvPr>
        </p:nvGraphicFramePr>
        <p:xfrm>
          <a:off x="531813" y="804863"/>
          <a:ext cx="7861300" cy="3767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3896766" progId="Word.Document.12">
                  <p:embed/>
                </p:oleObj>
              </mc:Choice>
              <mc:Fallback>
                <p:oleObj name="Document" r:id="rId2" imgW="8111970" imgH="389676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767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1617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7955606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71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155713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6962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5692766"/>
              </p:ext>
            </p:extLst>
          </p:nvPr>
        </p:nvGraphicFramePr>
        <p:xfrm>
          <a:off x="531813" y="804863"/>
          <a:ext cx="7861300" cy="5227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410374" progId="Word.Document.12">
                  <p:embed/>
                </p:oleObj>
              </mc:Choice>
              <mc:Fallback>
                <p:oleObj name="Document" r:id="rId2" imgW="8129635" imgH="541037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27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61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1923628"/>
              </p:ext>
            </p:extLst>
          </p:nvPr>
        </p:nvGraphicFramePr>
        <p:xfrm>
          <a:off x="531813" y="804863"/>
          <a:ext cx="7861300" cy="416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07407" progId="Word.Document.12">
                  <p:embed/>
                </p:oleObj>
              </mc:Choice>
              <mc:Fallback>
                <p:oleObj name="Document" r:id="rId2" imgW="8129635" imgH="430740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6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172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947458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091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173561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15385" progId="Word.Document.12">
                  <p:embed/>
                </p:oleObj>
              </mc:Choice>
              <mc:Fallback>
                <p:oleObj name="Document" r:id="rId2" imgW="8129635" imgH="331538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306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EB5A9F9-F053-45F8-A60F-C19D448DB99E}"/>
              </a:ext>
            </a:extLst>
          </p:cNvPr>
          <p:cNvSpPr txBox="1"/>
          <p:nvPr/>
        </p:nvSpPr>
        <p:spPr>
          <a:xfrm>
            <a:off x="702608" y="943632"/>
            <a:ext cx="823968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求解的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r=[1 -1/3 2/3;-1/3 1 0;2/3 0 1];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下面利用相关系数阵求主成分解，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vec1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的列为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的特征向量，即主成分系数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[vec1,val,rate]=pcacov(r) %val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的特征值，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rate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为各个主成分的贡献率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f1=repmat(sign(sum(vec1)),size(vec1,1),1);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构造与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vec1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同维数的元素为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±1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的矩阵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vec2=vec1.*f1;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修改特征向量正负号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使得各特征向量的分量和为正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f2=repmat(sqrt(val)',size(vec2,1),1);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lambda=vec2.*f2 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构造全部因子的载荷矩阵，见（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10.27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）式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Times New Roman" panose="02020603050405020304" pitchFamily="18" charset="0"/>
                <a:cs typeface="宋体" panose="02010600030101010101" pitchFamily="2" charset="-122"/>
              </a:rPr>
              <a:t> 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num=2;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选择两个主因子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[lambda2,t]=rotatefactors(lambda(:,1:num),'method', 'varimax') 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对载荷矩阵进行旋转，其中</a:t>
            </a:r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lambda2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为旋转载荷矩阵，</a:t>
            </a:r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为变换的正交矩阵</a:t>
            </a:r>
            <a:endParaRPr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1260032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3313909"/>
              </p:ext>
            </p:extLst>
          </p:nvPr>
        </p:nvGraphicFramePr>
        <p:xfrm>
          <a:off x="531813" y="804863"/>
          <a:ext cx="786130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92724" progId="Word.Document.12">
                  <p:embed/>
                </p:oleObj>
              </mc:Choice>
              <mc:Fallback>
                <p:oleObj name="Document" r:id="rId2" imgW="8129635" imgH="5392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429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5425145"/>
              </p:ext>
            </p:extLst>
          </p:nvPr>
        </p:nvGraphicFramePr>
        <p:xfrm>
          <a:off x="531813" y="614363"/>
          <a:ext cx="7861300" cy="420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348471" progId="Word.Document.12">
                  <p:embed/>
                </p:oleObj>
              </mc:Choice>
              <mc:Fallback>
                <p:oleObj name="Document" r:id="rId2" imgW="8111970" imgH="434847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614363"/>
                        <a:ext cx="7861300" cy="420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4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7491885"/>
              </p:ext>
            </p:extLst>
          </p:nvPr>
        </p:nvGraphicFramePr>
        <p:xfrm>
          <a:off x="531813" y="804863"/>
          <a:ext cx="7861300" cy="4627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786128" progId="Word.Document.12">
                  <p:embed/>
                </p:oleObj>
              </mc:Choice>
              <mc:Fallback>
                <p:oleObj name="Document" r:id="rId2" imgW="8111970" imgH="478612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27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773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7594331"/>
              </p:ext>
            </p:extLst>
          </p:nvPr>
        </p:nvGraphicFramePr>
        <p:xfrm>
          <a:off x="531813" y="804863"/>
          <a:ext cx="7861300" cy="487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45840" progId="Word.Document.12">
                  <p:embed/>
                </p:oleObj>
              </mc:Choice>
              <mc:Fallback>
                <p:oleObj name="Document" r:id="rId2" imgW="8129635" imgH="50458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72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6707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1D11296-B052-4E21-B79C-40AA44DE6A37}"/>
              </a:ext>
            </a:extLst>
          </p:cNvPr>
          <p:cNvSpPr txBox="1"/>
          <p:nvPr/>
        </p:nvSpPr>
        <p:spPr>
          <a:xfrm>
            <a:off x="458881" y="889843"/>
            <a:ext cx="8226238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程序如下：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r=[1 0.02 0.96 0.42 0.01; 0.02 1 0.13 0.71 0.85; 0.96 0.13 1 0.5 0.11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0.42 0.71 0.5 1 0.79; 0.01 0.85 0.11 0.79 1];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[vec1,val,rate]=pcacov(r)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f1=repmat(sign(sum(vec1)),size(vec1,1),1);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vec2=vec1.*f1;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特征向量正负号转换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f2=repmat(sqrt(val)',size(vec2,1),1);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a=vec2.*f2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计算全部因子的载荷矩阵，见（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10.27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）式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num=2; %num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为因子的个数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a1=a(:,[1:num])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提出两个因子的载荷矩阵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tcha=diag(r-a1*a1')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因子的特殊方差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gtd1=sum(a1.^2,2)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求因子载荷矩阵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a1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的共同度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con=cumsum(rate(1:num))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求累积贡献率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[B,T]=rotatefactors(a1,'method','varimax')%B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为旋转因子载荷矩阵，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为正交矩阵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gtd2=sum(B.^2,2)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求因子载荷矩阵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的共同度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w=[sum(a1.^2), sum(B.^2)]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分别计算两个因子载荷矩阵对应的方差贡献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16188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2618321"/>
              </p:ext>
            </p:extLst>
          </p:nvPr>
        </p:nvGraphicFramePr>
        <p:xfrm>
          <a:off x="531813" y="804863"/>
          <a:ext cx="7861300" cy="368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24724" progId="Word.Document.12">
                  <p:embed/>
                </p:oleObj>
              </mc:Choice>
              <mc:Fallback>
                <p:oleObj name="Document" r:id="rId2" imgW="8129635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8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9070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604836"/>
              </p:ext>
            </p:extLst>
          </p:nvPr>
        </p:nvGraphicFramePr>
        <p:xfrm>
          <a:off x="531813" y="804863"/>
          <a:ext cx="7861300" cy="368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24724" progId="Word.Document.12">
                  <p:embed/>
                </p:oleObj>
              </mc:Choice>
              <mc:Fallback>
                <p:oleObj name="Document" r:id="rId2" imgW="8129635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8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92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78581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10.3.4  </a:t>
            </a:r>
            <a:r>
              <a:rPr lang="zh-CN" altLang="zh-CN" sz="4200" b="1">
                <a:solidFill>
                  <a:srgbClr val="319095"/>
                </a:solidFill>
              </a:rPr>
              <a:t>因子得分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9048695"/>
              </p:ext>
            </p:extLst>
          </p:nvPr>
        </p:nvGraphicFramePr>
        <p:xfrm>
          <a:off x="409575" y="2265363"/>
          <a:ext cx="8256588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22872" imgH="3684775" progId="Word.Document.12">
                  <p:embed/>
                </p:oleObj>
              </mc:Choice>
              <mc:Fallback>
                <p:oleObj name="Document" r:id="rId3" imgW="8522872" imgH="3684775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9575" y="2265363"/>
                        <a:ext cx="8256588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4870" y="142756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因子得分的概念</a:t>
            </a:r>
            <a:endParaRPr lang="en-US" altLang="zh-CN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581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9885044"/>
              </p:ext>
            </p:extLst>
          </p:nvPr>
        </p:nvGraphicFramePr>
        <p:xfrm>
          <a:off x="531813" y="804863"/>
          <a:ext cx="7861300" cy="4764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35255" progId="Word.Document.12">
                  <p:embed/>
                </p:oleObj>
              </mc:Choice>
              <mc:Fallback>
                <p:oleObj name="Document" r:id="rId2" imgW="8129635" imgH="49352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64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77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4210168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959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3352118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8960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巴特莱特因子得分</a:t>
            </a:r>
            <a:r>
              <a:rPr lang="en-US" altLang="zh-CN" sz="3600" b="1">
                <a:solidFill>
                  <a:srgbClr val="0293B8"/>
                </a:solidFill>
              </a:rPr>
              <a:t>(</a:t>
            </a:r>
            <a:r>
              <a:rPr lang="zh-CN" altLang="zh-CN" sz="3600" b="1">
                <a:solidFill>
                  <a:srgbClr val="0293B8"/>
                </a:solidFill>
              </a:rPr>
              <a:t>加权最小二乘法）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858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8871260"/>
              </p:ext>
            </p:extLst>
          </p:nvPr>
        </p:nvGraphicFramePr>
        <p:xfrm>
          <a:off x="531813" y="804863"/>
          <a:ext cx="7888287" cy="393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078673" progId="Word.Document.12">
                  <p:embed/>
                </p:oleObj>
              </mc:Choice>
              <mc:Fallback>
                <p:oleObj name="Document" r:id="rId2" imgW="8153322" imgH="407867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88287" cy="393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15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529843"/>
              </p:ext>
            </p:extLst>
          </p:nvPr>
        </p:nvGraphicFramePr>
        <p:xfrm>
          <a:off x="491472" y="710733"/>
          <a:ext cx="7861300" cy="514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733123" progId="Word.Document.12">
                  <p:embed/>
                </p:oleObj>
              </mc:Choice>
              <mc:Fallback>
                <p:oleObj name="Document" r:id="rId2" imgW="8129635" imgH="573312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1472" y="710733"/>
                        <a:ext cx="7861300" cy="5145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131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7469111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411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9640349"/>
              </p:ext>
            </p:extLst>
          </p:nvPr>
        </p:nvGraphicFramePr>
        <p:xfrm>
          <a:off x="504825" y="1624013"/>
          <a:ext cx="8188325" cy="3944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940352" progId="Word.Document.12">
                  <p:embed/>
                </p:oleObj>
              </mc:Choice>
              <mc:Fallback>
                <p:oleObj name="Document" r:id="rId2" imgW="8153322" imgH="394035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944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875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回归方法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056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6925202"/>
              </p:ext>
            </p:extLst>
          </p:nvPr>
        </p:nvGraphicFramePr>
        <p:xfrm>
          <a:off x="531813" y="804863"/>
          <a:ext cx="7861300" cy="417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30100" progId="Word.Document.12">
                  <p:embed/>
                </p:oleObj>
              </mc:Choice>
              <mc:Fallback>
                <p:oleObj name="Document" r:id="rId2" imgW="8129635" imgH="433010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7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1000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566115"/>
              </p:ext>
            </p:extLst>
          </p:nvPr>
        </p:nvGraphicFramePr>
        <p:xfrm>
          <a:off x="531813" y="804863"/>
          <a:ext cx="7861300" cy="558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783553" progId="Word.Document.12">
                  <p:embed/>
                </p:oleObj>
              </mc:Choice>
              <mc:Fallback>
                <p:oleObj name="Document" r:id="rId2" imgW="8129635" imgH="578355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58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1166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8565862"/>
              </p:ext>
            </p:extLst>
          </p:nvPr>
        </p:nvGraphicFramePr>
        <p:xfrm>
          <a:off x="531813" y="804863"/>
          <a:ext cx="7861300" cy="465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15665" progId="Word.Document.12">
                  <p:embed/>
                </p:oleObj>
              </mc:Choice>
              <mc:Fallback>
                <p:oleObj name="Document" r:id="rId2" imgW="8129635" imgH="481566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54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6466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522091"/>
              </p:ext>
            </p:extLst>
          </p:nvPr>
        </p:nvGraphicFramePr>
        <p:xfrm>
          <a:off x="531813" y="804863"/>
          <a:ext cx="7861300" cy="575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967621" progId="Word.Document.12">
                  <p:embed/>
                </p:oleObj>
              </mc:Choice>
              <mc:Fallback>
                <p:oleObj name="Document" r:id="rId2" imgW="8129635" imgH="596762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75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054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82543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10.3.5</a:t>
            </a:r>
            <a:r>
              <a:rPr lang="zh-CN" altLang="zh-CN" sz="4200" b="1">
                <a:solidFill>
                  <a:srgbClr val="319095"/>
                </a:solidFill>
              </a:rPr>
              <a:t>因子分析的步骤及与主成分分析的对比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8052686"/>
              </p:ext>
            </p:extLst>
          </p:nvPr>
        </p:nvGraphicFramePr>
        <p:xfrm>
          <a:off x="382588" y="2599296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599296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4870" y="1951993"/>
            <a:ext cx="6316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因子分析的步骤</a:t>
            </a:r>
          </a:p>
          <a:p>
            <a:endParaRPr lang="en-US" altLang="zh-CN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011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6451953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7749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7033925"/>
              </p:ext>
            </p:extLst>
          </p:nvPr>
        </p:nvGraphicFramePr>
        <p:xfrm>
          <a:off x="531813" y="804863"/>
          <a:ext cx="7861300" cy="3944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086237" progId="Word.Document.12">
                  <p:embed/>
                </p:oleObj>
              </mc:Choice>
              <mc:Fallback>
                <p:oleObj name="Document" r:id="rId2" imgW="8129635" imgH="408623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944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187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561105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353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2366341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924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5865430"/>
              </p:ext>
            </p:extLst>
          </p:nvPr>
        </p:nvGraphicFramePr>
        <p:xfrm>
          <a:off x="477837" y="2386885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7" y="2386885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89608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主成分分析法与因子分析法数学模型的异同比较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54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04671"/>
              </p:ext>
            </p:extLst>
          </p:nvPr>
        </p:nvGraphicFramePr>
        <p:xfrm>
          <a:off x="531813" y="804863"/>
          <a:ext cx="7861300" cy="614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6353407" progId="Word.Document.12">
                  <p:embed/>
                </p:oleObj>
              </mc:Choice>
              <mc:Fallback>
                <p:oleObj name="Document" r:id="rId2" imgW="8111970" imgH="635340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6142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0795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82543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10.3.6  </a:t>
            </a:r>
            <a:r>
              <a:rPr lang="zh-CN" altLang="zh-CN" sz="4200" b="1">
                <a:solidFill>
                  <a:srgbClr val="319095"/>
                </a:solidFill>
              </a:rPr>
              <a:t>因子分析案例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6024320"/>
              </p:ext>
            </p:extLst>
          </p:nvPr>
        </p:nvGraphicFramePr>
        <p:xfrm>
          <a:off x="382588" y="2599296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8377" progId="Word.Document.12">
                  <p:embed/>
                </p:oleObj>
              </mc:Choice>
              <mc:Fallback>
                <p:oleObj name="Document" r:id="rId3" imgW="8548607" imgH="3688377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599296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2588" y="1421706"/>
            <a:ext cx="85059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我国上市公司赢利能力与资本结构的实证分析</a:t>
            </a:r>
          </a:p>
          <a:p>
            <a:endParaRPr lang="zh-CN" altLang="zh-CN" sz="3600" b="1">
              <a:solidFill>
                <a:srgbClr val="0293B8"/>
              </a:solidFill>
            </a:endParaRPr>
          </a:p>
          <a:p>
            <a:endParaRPr lang="en-US" altLang="zh-CN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749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6163066"/>
              </p:ext>
            </p:extLst>
          </p:nvPr>
        </p:nvGraphicFramePr>
        <p:xfrm>
          <a:off x="641350" y="972344"/>
          <a:ext cx="7861300" cy="4913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83302" progId="Word.Document.12">
                  <p:embed/>
                </p:oleObj>
              </mc:Choice>
              <mc:Fallback>
                <p:oleObj name="Document" r:id="rId2" imgW="8129635" imgH="508330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972344"/>
                        <a:ext cx="7861300" cy="4913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5834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0655901"/>
              </p:ext>
            </p:extLst>
          </p:nvPr>
        </p:nvGraphicFramePr>
        <p:xfrm>
          <a:off x="531813" y="804863"/>
          <a:ext cx="7861300" cy="368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24724" progId="Word.Document.12">
                  <p:embed/>
                </p:oleObj>
              </mc:Choice>
              <mc:Fallback>
                <p:oleObj name="Document" r:id="rId2" imgW="8129635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8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70204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9042098"/>
              </p:ext>
            </p:extLst>
          </p:nvPr>
        </p:nvGraphicFramePr>
        <p:xfrm>
          <a:off x="531813" y="804863"/>
          <a:ext cx="7861300" cy="5268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455040" progId="Word.Document.12">
                  <p:embed/>
                </p:oleObj>
              </mc:Choice>
              <mc:Fallback>
                <p:oleObj name="Document" r:id="rId2" imgW="8129635" imgH="54550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68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609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349020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447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2228454"/>
              </p:ext>
            </p:extLst>
          </p:nvPr>
        </p:nvGraphicFramePr>
        <p:xfrm>
          <a:off x="531813" y="804863"/>
          <a:ext cx="7861300" cy="3535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668752" progId="Word.Document.12">
                  <p:embed/>
                </p:oleObj>
              </mc:Choice>
              <mc:Fallback>
                <p:oleObj name="Document" r:id="rId2" imgW="8129635" imgH="366875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535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7429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6259233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370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317176"/>
              </p:ext>
            </p:extLst>
          </p:nvPr>
        </p:nvGraphicFramePr>
        <p:xfrm>
          <a:off x="531813" y="804863"/>
          <a:ext cx="7861300" cy="5732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939884" progId="Word.Document.12">
                  <p:embed/>
                </p:oleObj>
              </mc:Choice>
              <mc:Fallback>
                <p:oleObj name="Document" r:id="rId2" imgW="8129635" imgH="593988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732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68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198868"/>
              </p:ext>
            </p:extLst>
          </p:nvPr>
        </p:nvGraphicFramePr>
        <p:xfrm>
          <a:off x="531813" y="804863"/>
          <a:ext cx="7861300" cy="3876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011673" progId="Word.Document.12">
                  <p:embed/>
                </p:oleObj>
              </mc:Choice>
              <mc:Fallback>
                <p:oleObj name="Document" r:id="rId2" imgW="8129635" imgH="401167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76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8179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2483867"/>
              </p:ext>
            </p:extLst>
          </p:nvPr>
        </p:nvGraphicFramePr>
        <p:xfrm>
          <a:off x="531813" y="804863"/>
          <a:ext cx="7861300" cy="304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3148247" progId="Word.Document.12">
                  <p:embed/>
                </p:oleObj>
              </mc:Choice>
              <mc:Fallback>
                <p:oleObj name="Document" r:id="rId2" imgW="8111970" imgH="314824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043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1095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4028791"/>
              </p:ext>
            </p:extLst>
          </p:nvPr>
        </p:nvGraphicFramePr>
        <p:xfrm>
          <a:off x="457200" y="535921"/>
          <a:ext cx="8229600" cy="6154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478382" imgH="6367652" progId="Word.Document.12">
                  <p:embed/>
                </p:oleObj>
              </mc:Choice>
              <mc:Fallback>
                <p:oleObj name="Document" r:id="rId2" imgW="8478382" imgH="636765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7200" y="535921"/>
                        <a:ext cx="8229600" cy="6154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282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799451"/>
              </p:ext>
            </p:extLst>
          </p:nvPr>
        </p:nvGraphicFramePr>
        <p:xfrm>
          <a:off x="531813" y="804863"/>
          <a:ext cx="7861300" cy="4040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185655" progId="Word.Document.12">
                  <p:embed/>
                </p:oleObj>
              </mc:Choice>
              <mc:Fallback>
                <p:oleObj name="Document" r:id="rId2" imgW="8129635" imgH="41856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040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439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9440785"/>
              </p:ext>
            </p:extLst>
          </p:nvPr>
        </p:nvGraphicFramePr>
        <p:xfrm>
          <a:off x="531813" y="804863"/>
          <a:ext cx="7861300" cy="544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35506" progId="Word.Document.12">
                  <p:embed/>
                </p:oleObj>
              </mc:Choice>
              <mc:Fallback>
                <p:oleObj name="Document" r:id="rId2" imgW="8129635" imgH="563550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4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891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06364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642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265201"/>
              </p:ext>
            </p:extLst>
          </p:nvPr>
        </p:nvGraphicFramePr>
        <p:xfrm>
          <a:off x="531813" y="804863"/>
          <a:ext cx="7861300" cy="416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305606" progId="Word.Document.12">
                  <p:embed/>
                </p:oleObj>
              </mc:Choice>
              <mc:Fallback>
                <p:oleObj name="Document" r:id="rId2" imgW="8111970" imgH="430560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6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6254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87D80D1-32DB-4873-87DE-6B853F450D88}"/>
              </a:ext>
            </a:extLst>
          </p:cNvPr>
          <p:cNvSpPr txBox="1"/>
          <p:nvPr/>
        </p:nvSpPr>
        <p:spPr>
          <a:xfrm>
            <a:off x="191620" y="935574"/>
            <a:ext cx="79841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 = readmatrix('anli10_3.txt'); n=size(a,1);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x=a(:,[1:4]); y=a(:,5);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分别提出自变量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x1...x4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和因变量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y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的值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x=zscore(x);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数据标准化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r=corrcoef(x)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求相关系数矩阵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[vec1,val,con1]=pcacov(r)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进行主成分分析的相关计算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f1=repmat(sign(sum(vec1)),size(vec1,1),1);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vec2=vec1.*f1;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特征向量正负号转换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f2=repmat(sqrt(val)',size(vec2,1),1); 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a=vec2.*f2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求初等载荷矩阵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num=input('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请选择主因子的个数：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');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交互式选择主因子的个数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am=a(:,[1:num]);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个主因子的载荷矩阵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[bm,t]=rotatefactors(am,'method', 'varimax') %am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旋转变换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,bm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为旋转后的载荷阵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bt=[bm,a(:,[num+1:end])];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旋转后的载荷阵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前两个旋转，后面不旋转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879415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AADDB55-1AB6-4189-8AA0-6D0D02EE308D}"/>
              </a:ext>
            </a:extLst>
          </p:cNvPr>
          <p:cNvSpPr txBox="1"/>
          <p:nvPr/>
        </p:nvSpPr>
        <p:spPr>
          <a:xfrm>
            <a:off x="124384" y="1302674"/>
            <a:ext cx="844139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con2=sum(bt.^2)  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计算因子贡献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check=[con1,con2'/sum(con2)*100]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未旋转和旋转后的贡献率对照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rate=con2(1:num)/sum(con2)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计算因子贡献率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coef=inv(r)*bm     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计算得分函数的系数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score=x*coef      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计算各个因子的得分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weight=rate/sum(rate)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计算得分的权重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Tscore=score*weight'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对各因子的得分进行加权求和，即求各企业综合得分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[STscore,ind]=sort(Tscore,'descend') 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对企业进行排序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display=[score(ind,:)';STscore';ind']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显示排序结果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[ccoef,p]=corrcoef([Tscore,y])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与资产负债的相关系数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[d,dt,e,et,stats]=regress(Tscore,[ones(n,1),y]);%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与资产负债的方程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d,stats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显示回归系数，和相关统计量的值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433726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1090786"/>
              </p:ext>
            </p:extLst>
          </p:nvPr>
        </p:nvGraphicFramePr>
        <p:xfrm>
          <a:off x="504825" y="1624013"/>
          <a:ext cx="8188325" cy="3821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824724" progId="Word.Document.12">
                  <p:embed/>
                </p:oleObj>
              </mc:Choice>
              <mc:Fallback>
                <p:oleObj name="Document" r:id="rId2" imgW="8153322" imgH="3824724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821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875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生育率的影响因素分析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887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614955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9420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5890793"/>
              </p:ext>
            </p:extLst>
          </p:nvPr>
        </p:nvGraphicFramePr>
        <p:xfrm>
          <a:off x="504919" y="401451"/>
          <a:ext cx="7861300" cy="6592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824203" progId="Word.Document.12">
                  <p:embed/>
                </p:oleObj>
              </mc:Choice>
              <mc:Fallback>
                <p:oleObj name="Document" r:id="rId2" imgW="8129635" imgH="682420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919" y="401451"/>
                        <a:ext cx="7861300" cy="6592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711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5990525"/>
              </p:ext>
            </p:extLst>
          </p:nvPr>
        </p:nvGraphicFramePr>
        <p:xfrm>
          <a:off x="531813" y="804863"/>
          <a:ext cx="7861300" cy="342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3543399" progId="Word.Document.12">
                  <p:embed/>
                </p:oleObj>
              </mc:Choice>
              <mc:Fallback>
                <p:oleObj name="Document" r:id="rId2" imgW="8111970" imgH="354339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425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1932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6876071"/>
              </p:ext>
            </p:extLst>
          </p:nvPr>
        </p:nvGraphicFramePr>
        <p:xfrm>
          <a:off x="531813" y="763588"/>
          <a:ext cx="8243887" cy="544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488089" imgH="5633158" progId="Word.Document.12">
                  <p:embed/>
                </p:oleObj>
              </mc:Choice>
              <mc:Fallback>
                <p:oleObj name="Document" r:id="rId2" imgW="8488089" imgH="563315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763588"/>
                        <a:ext cx="8243887" cy="544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957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134598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61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793BB22-D1F0-4751-89E0-BF33797990FD}"/>
              </a:ext>
            </a:extLst>
          </p:cNvPr>
          <p:cNvSpPr txBox="1"/>
          <p:nvPr/>
        </p:nvSpPr>
        <p:spPr>
          <a:xfrm>
            <a:off x="527796" y="610136"/>
            <a:ext cx="7863167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程序如下：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clc,clear, d1 = readmatrix('anli10_4.txt');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d2=zscore(d1);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数据标准化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r=cov(d2);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求标准化数据的协方差阵，即求相关系数矩阵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[vec1,val,con]=pcacov(r)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进行主成分分析的相关计算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f1=repmat(sign(sum(vec1)),size(vec1,1),1);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vec2=vec1.*f1;  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特征向量正负号转换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f2=repmat(sqrt(val)',size(vec2,1),1); 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a=vec2.*f2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求初等载荷矩阵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num=input('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请选择主因子的个数：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交互式选择主因子的个数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am=a(:,[1:num]);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个主因子的载荷矩阵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[b,t]=rotatefactors(am,'method', 'varimax')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旋转变换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为旋转后的载荷阵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bt=[b,a(:,[num+1:end])];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旋转后全部因子的载荷矩阵</a:t>
            </a:r>
            <a:endParaRPr lang="en-US" altLang="zh-CN" sz="2000" b="1">
              <a:solidFill>
                <a:srgbClr val="000000"/>
              </a:solidFill>
              <a:effectLst/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degree=sum(b.^2,2)  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计算共同度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contr=sum(bt.^2)    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计算因子贡献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rate=contr(1:num)/sum(contr)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计算因子贡献率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coef=inv(r)*b       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计算得分函数的系数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indent="711835" algn="just"/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55135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2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3551</TotalTime>
  <Words>2112</Words>
  <Application>Microsoft Office PowerPoint</Application>
  <PresentationFormat>全屏显示(4:3)</PresentationFormat>
  <Paragraphs>172</Paragraphs>
  <Slides>102</Slides>
  <Notes>5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102</vt:i4>
      </vt:variant>
    </vt:vector>
  </HeadingPairs>
  <TitlesOfParts>
    <vt:vector size="116" baseType="lpstr">
      <vt:lpstr>等线</vt:lpstr>
      <vt:lpstr>华文新魏</vt:lpstr>
      <vt:lpstr>隶书</vt:lpstr>
      <vt:lpstr>宋体</vt:lpstr>
      <vt:lpstr>微软雅黑</vt:lpstr>
      <vt:lpstr>Arial</vt:lpstr>
      <vt:lpstr>Blackadder ITC</vt:lpstr>
      <vt:lpstr>Calibri</vt:lpstr>
      <vt:lpstr>Calibri Light</vt:lpstr>
      <vt:lpstr>Eras Bold ITC</vt:lpstr>
      <vt:lpstr>Impact</vt:lpstr>
      <vt:lpstr>Times New Roman</vt:lpstr>
      <vt:lpstr>2_Office 主题​​</vt:lpstr>
      <vt:lpstr>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常数项级数</dc:title>
  <dc:creator>Happy</dc:creator>
  <cp:lastModifiedBy>si shoukui</cp:lastModifiedBy>
  <cp:revision>177</cp:revision>
  <dcterms:created xsi:type="dcterms:W3CDTF">2020-06-24T23:10:14Z</dcterms:created>
  <dcterms:modified xsi:type="dcterms:W3CDTF">2021-02-27T00:06:43Z</dcterms:modified>
</cp:coreProperties>
</file>